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Sz cx="12192000" cy="6858000" type="screen16x9"/>
  <p:sldIdLst>
    <p:sldId id="256" r:id="rId1"/>
    <p:sldId id="257" r:id="rId2"/>
    <p:sldId id="258" r:id="rId3"/>
  </p:sldIdLst>
  <p:notesSz cx="6858000" cy="9144000"/>
</p:presentation>
</file>

<file path=ppt/_rels/presentation.xml.rels><?xml version="1.0"?><Relationships xmlns="http://schemas.openxmlformats.org/package/2006/relationships"><Relationship Id="rId1" Type="http://schemas.openxmlformats.org/officeDocument/2006/relationships/slide" Target="slides/slide1.xml"/><Relationship Id="rId2" Type="http://schemas.openxmlformats.org/officeDocument/2006/relationships/slide" Target="slides/slide2.xml"/><Relationship Id="rId3" Type="http://schemas.openxmlformats.org/officeDocument/2006/relationships/slide" Target="slides/slide3.xml"/></Relationships>
</file>

<file path=ppt/slides/_rels/slide1.xml.rels><?xml version="1.0"?><Relationships xmlns="http://schemas.openxmlformats.org/package/2006/relationships"><Relationship Id="rIdLogo" Type="http://schemas.openxmlformats.org/officeDocument/2006/relationships/image" Target="../media/logo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anel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91A"/>
          </a:solidFill>
          <a:ln>
            <a:noFill/>
          </a:ln>
        </p:spPr>
      </p:sp>
      <p:sp>
        <p:nvSpPr>
          <p:cNvPr id="1" name="Panel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93"/>
          </a:solidFill>
          <a:ln>
            <a:noFill/>
          </a:ln>
        </p:spPr>
      </p:sp>
      <p:pic>
        <p:nvPicPr>
          <p:cNvPr id="88" name="NewHeap logo" descr="NewHeap logo"/>
          <p:cNvPicPr/>
          <p:nvPr/>
        </p:nvPicPr>
        <p:blipFill>
          <a:blip r:embed="rIdLogo"/>
          <a:stretch>
            <a:fillRect/>
          </a:stretch>
        </p:blipFill>
        <p:spPr>
          <a:xfrm>
            <a:off x="700000" y="650000"/>
            <a:ext cx="2200000" cy="586000"/>
          </a:xfrm>
          <a:prstGeom prst="rect">
            <a:avLst/>
          </a:prstGeom>
        </p:spPr>
      </p:pic>
      <p:sp>
        <p:nvSpPr>
          <p:cNvPr id="2400002" name="Text"/>
          <p:cNvSpPr txBox="1"/>
          <p:nvPr/>
        </p:nvSpPr>
        <p:spPr>
          <a:xfrm>
            <a:off x="700000" y="1700000"/>
            <a:ext cx="9600000" cy="130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4200" b="1">
                <a:solidFill>
                  <a:srgbClr val="F7F8FF"/>
                </a:solidFill>
                <a:latin typeface="Arial"/>
              </a:rPr>
              <a:t>Maak processen werkbaar.</a:t>
            </a:r>
          </a:p>
        </p:txBody>
      </p:sp>
      <p:sp>
        <p:nvSpPr>
          <p:cNvPr id="5400002" name="Text"/>
          <p:cNvSpPr txBox="1"/>
          <p:nvPr/>
        </p:nvSpPr>
        <p:spPr>
          <a:xfrm>
            <a:off x="700000" y="4700000"/>
            <a:ext cx="8500000" cy="50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1800" b="0">
                <a:solidFill>
                  <a:srgbClr val="B8BED8"/>
                </a:solidFill>
                <a:latin typeface="Arial"/>
              </a:rPr>
              <a:t>KPI-platform · voorstel voor groeiend mkb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anel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91A"/>
          </a:solidFill>
          <a:ln>
            <a:noFill/>
          </a:ln>
        </p:spPr>
      </p:sp>
      <p:sp>
        <p:nvSpPr>
          <p:cNvPr id="1300002" name="Text"/>
          <p:cNvSpPr txBox="1"/>
          <p:nvPr/>
        </p:nvSpPr>
        <p:spPr>
          <a:xfrm>
            <a:off x="700000" y="600000"/>
            <a:ext cx="9500000" cy="50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2800" b="1">
                <a:solidFill>
                  <a:srgbClr val="F7F8FF"/>
                </a:solidFill>
                <a:latin typeface="Arial"/>
              </a:rPr>
              <a:t>Van losse signalen naar overzicht</a:t>
            </a:r>
          </a:p>
        </p:txBody>
      </p:sp>
      <p:sp>
        <p:nvSpPr>
          <p:cNvPr id="2050002" name="Text"/>
          <p:cNvSpPr txBox="1"/>
          <p:nvPr/>
        </p:nvSpPr>
        <p:spPr>
          <a:xfrm>
            <a:off x="700000" y="1350000"/>
            <a:ext cx="9000000" cy="50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1600" b="1">
                <a:solidFill>
                  <a:srgbClr val="25D6F2"/>
                </a:solidFill>
                <a:latin typeface="Arial"/>
              </a:rPr>
              <a:t>De uitdaging</a:t>
            </a:r>
          </a:p>
        </p:txBody>
      </p:sp>
      <p:sp>
        <p:nvSpPr>
          <p:cNvPr id="2550002" name="Text"/>
          <p:cNvSpPr txBox="1"/>
          <p:nvPr/>
        </p:nvSpPr>
        <p:spPr>
          <a:xfrm>
            <a:off x="700000" y="1850000"/>
            <a:ext cx="10000000" cy="80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2400" b="0">
                <a:solidFill>
                  <a:srgbClr val="F7F8FF"/>
                </a:solidFill>
                <a:latin typeface="Arial"/>
              </a:rPr>
              <a:t>Teams werken met dezelfde data, maar niet altijd met hetzelfde beeld. Dat vertraagt besluiten en maakt afwijkingen minder zichtbaar.</a:t>
            </a:r>
          </a:p>
        </p:txBody>
      </p:sp>
      <p:sp>
        <p:nvSpPr>
          <p:cNvPr id="4150001" name="Panel"/>
          <p:cNvSpPr/>
          <p:nvPr/>
        </p:nvSpPr>
        <p:spPr>
          <a:xfrm>
            <a:off x="700000" y="3450000"/>
            <a:ext cx="3200000" cy="1250000"/>
          </a:xfrm>
          <a:prstGeom prst="roundRect">
            <a:avLst/>
          </a:prstGeom>
          <a:solidFill>
            <a:srgbClr val="11152D"/>
          </a:solidFill>
          <a:ln>
            <a:noFill/>
          </a:ln>
        </p:spPr>
      </p:sp>
      <p:sp>
        <p:nvSpPr>
          <p:cNvPr id="7850001" name="Panel"/>
          <p:cNvSpPr/>
          <p:nvPr/>
        </p:nvSpPr>
        <p:spPr>
          <a:xfrm>
            <a:off x="4400000" y="3450000"/>
            <a:ext cx="3200000" cy="1250000"/>
          </a:xfrm>
          <a:prstGeom prst="roundRect">
            <a:avLst/>
          </a:prstGeom>
          <a:solidFill>
            <a:srgbClr val="11152D"/>
          </a:solidFill>
          <a:ln>
            <a:noFill/>
          </a:ln>
        </p:spPr>
      </p:sp>
      <p:sp>
        <p:nvSpPr>
          <p:cNvPr id="11550001" name="Panel"/>
          <p:cNvSpPr/>
          <p:nvPr/>
        </p:nvSpPr>
        <p:spPr>
          <a:xfrm>
            <a:off x="8100000" y="3450000"/>
            <a:ext cx="3200000" cy="1250000"/>
          </a:xfrm>
          <a:prstGeom prst="roundRect">
            <a:avLst/>
          </a:prstGeom>
          <a:solidFill>
            <a:srgbClr val="11152D"/>
          </a:solidFill>
          <a:ln>
            <a:noFill/>
          </a:ln>
        </p:spPr>
      </p:sp>
      <p:sp>
        <p:nvSpPr>
          <p:cNvPr id="4650002" name="Text"/>
          <p:cNvSpPr txBox="1"/>
          <p:nvPr/>
        </p:nvSpPr>
        <p:spPr>
          <a:xfrm>
            <a:off x="950000" y="3700000"/>
            <a:ext cx="2600000" cy="25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1600" b="1">
                <a:solidFill>
                  <a:srgbClr val="B7F34A"/>
                </a:solidFill>
                <a:latin typeface="Arial"/>
              </a:rPr>
              <a:t>Minder handwerk</a:t>
            </a:r>
          </a:p>
        </p:txBody>
      </p:sp>
      <p:sp>
        <p:nvSpPr>
          <p:cNvPr id="8350002" name="Text"/>
          <p:cNvSpPr txBox="1"/>
          <p:nvPr/>
        </p:nvSpPr>
        <p:spPr>
          <a:xfrm>
            <a:off x="4650000" y="3700000"/>
            <a:ext cx="2600000" cy="25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1600" b="1">
                <a:solidFill>
                  <a:srgbClr val="25D6F2"/>
                </a:solidFill>
                <a:latin typeface="Arial"/>
              </a:rPr>
              <a:t>Beter inzicht</a:t>
            </a:r>
          </a:p>
        </p:txBody>
      </p:sp>
      <p:sp>
        <p:nvSpPr>
          <p:cNvPr id="12050002" name="Text"/>
          <p:cNvSpPr txBox="1"/>
          <p:nvPr/>
        </p:nvSpPr>
        <p:spPr>
          <a:xfrm>
            <a:off x="8350000" y="3700000"/>
            <a:ext cx="2600000" cy="25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1600" b="1">
                <a:solidFill>
                  <a:srgbClr val="8967FF"/>
                </a:solidFill>
                <a:latin typeface="Arial"/>
              </a:rPr>
              <a:t>Duidelijk eigenaarschap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anel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91A"/>
          </a:solidFill>
          <a:ln>
            <a:noFill/>
          </a:ln>
        </p:spPr>
      </p:sp>
      <p:sp>
        <p:nvSpPr>
          <p:cNvPr id="1300002" name="Text"/>
          <p:cNvSpPr txBox="1"/>
          <p:nvPr/>
        </p:nvSpPr>
        <p:spPr>
          <a:xfrm>
            <a:off x="700000" y="600000"/>
            <a:ext cx="9500000" cy="50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2800" b="1">
                <a:solidFill>
                  <a:srgbClr val="F7F8FF"/>
                </a:solidFill>
                <a:latin typeface="Arial"/>
              </a:rPr>
              <a:t>Een stabiele basis voor de volgende stap</a:t>
            </a:r>
          </a:p>
        </p:txBody>
      </p:sp>
      <p:sp>
        <p:nvSpPr>
          <p:cNvPr id="2200002" name="Text"/>
          <p:cNvSpPr txBox="1"/>
          <p:nvPr/>
        </p:nvSpPr>
        <p:spPr>
          <a:xfrm>
            <a:off x="700000" y="1500000"/>
            <a:ext cx="9600000" cy="60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2200" b="0">
                <a:solidFill>
                  <a:srgbClr val="B8BED8"/>
                </a:solidFill>
                <a:latin typeface="Arial"/>
              </a:rPr>
              <a:t>We combineren overzicht, werkafspraken en een veilige technische basis.</a:t>
            </a:r>
          </a:p>
        </p:txBody>
      </p:sp>
      <p:sp>
        <p:nvSpPr>
          <p:cNvPr id="3500001" name="Panel"/>
          <p:cNvSpPr/>
          <p:nvPr/>
        </p:nvSpPr>
        <p:spPr>
          <a:xfrm>
            <a:off x="700000" y="2800000"/>
            <a:ext cx="10500000" cy="1850000"/>
          </a:xfrm>
          <a:prstGeom prst="roundRect">
            <a:avLst/>
          </a:prstGeom>
          <a:solidFill>
            <a:srgbClr val="11152D"/>
          </a:solidFill>
          <a:ln>
            <a:noFill/>
          </a:ln>
        </p:spPr>
      </p:sp>
      <p:sp>
        <p:nvSpPr>
          <p:cNvPr id="4150002" name="Text"/>
          <p:cNvSpPr txBox="1"/>
          <p:nvPr/>
        </p:nvSpPr>
        <p:spPr>
          <a:xfrm>
            <a:off x="1050000" y="3100000"/>
            <a:ext cx="9200000" cy="25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1800" b="1">
                <a:solidFill>
                  <a:srgbClr val="25D6F2"/>
                </a:solidFill>
                <a:latin typeface="Arial"/>
              </a:rPr>
              <a:t>01  Definities valideren</a:t>
            </a:r>
          </a:p>
        </p:txBody>
      </p:sp>
      <p:sp>
        <p:nvSpPr>
          <p:cNvPr id="4570002" name="Text"/>
          <p:cNvSpPr txBox="1"/>
          <p:nvPr/>
        </p:nvSpPr>
        <p:spPr>
          <a:xfrm>
            <a:off x="1050000" y="3520000"/>
            <a:ext cx="9200000" cy="25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1800" b="1">
                <a:solidFill>
                  <a:srgbClr val="B7F34A"/>
                </a:solidFill>
                <a:latin typeface="Arial"/>
              </a:rPr>
              <a:t>02  Signalen koppelen aan eigenaar</a:t>
            </a:r>
          </a:p>
        </p:txBody>
      </p:sp>
      <p:sp>
        <p:nvSpPr>
          <p:cNvPr id="4990002" name="Text"/>
          <p:cNvSpPr txBox="1"/>
          <p:nvPr/>
        </p:nvSpPr>
        <p:spPr>
          <a:xfrm>
            <a:off x="1050000" y="3940000"/>
            <a:ext cx="9200000" cy="25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1800" b="1">
                <a:solidFill>
                  <a:srgbClr val="8967FF"/>
                </a:solidFill>
                <a:latin typeface="Arial"/>
              </a:rPr>
              <a:t>03  Samen reviewen en gericht uitbreiden</a:t>
            </a:r>
          </a:p>
        </p:txBody>
      </p:sp>
      <p:sp>
        <p:nvSpPr>
          <p:cNvPr id="6150002" name="Text"/>
          <p:cNvSpPr txBox="1"/>
          <p:nvPr/>
        </p:nvSpPr>
        <p:spPr>
          <a:xfrm>
            <a:off x="700000" y="5450000"/>
            <a:ext cx="6000000" cy="300000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lang="nl-NL" sz="1600" b="1">
                <a:solidFill>
                  <a:srgbClr val="F7F8FF"/>
                </a:solidFill>
                <a:latin typeface="Arial"/>
              </a:rPr>
              <a:t>Bespreek je vraagstuk · newheap.nl</a:t>
            </a:r>
          </a:p>
        </p:txBody>
      </p:sp>
    </p:spTree>
  </p:cSld>
  <p:clrMapOvr>
    <a:masterClrMapping/>
  </p:clrMapOvr>
</p:sld>
</file>